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13"/>
  </p:notesMasterIdLst>
  <p:sldIdLst>
    <p:sldId id="256" r:id="rId2"/>
    <p:sldId id="271" r:id="rId3"/>
    <p:sldId id="265" r:id="rId4"/>
    <p:sldId id="264" r:id="rId5"/>
    <p:sldId id="296" r:id="rId6"/>
    <p:sldId id="263" r:id="rId7"/>
    <p:sldId id="273" r:id="rId8"/>
    <p:sldId id="288" r:id="rId9"/>
    <p:sldId id="257" r:id="rId10"/>
    <p:sldId id="286" r:id="rId11"/>
    <p:sldId id="287" r:id="rId12"/>
  </p:sldIdLst>
  <p:sldSz cx="9144000" cy="6858000" type="screen4x3"/>
  <p:notesSz cx="6934200" cy="9232900"/>
  <p:custDataLst>
    <p:tags r:id="rId14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thomson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5"/>
    <a:srgbClr val="E11505"/>
    <a:srgbClr val="0093D1"/>
    <a:srgbClr val="E8FD4B"/>
    <a:srgbClr val="5E6A71"/>
    <a:srgbClr val="6A727B"/>
    <a:srgbClr val="6A7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00" autoAdjust="0"/>
    <p:restoredTop sz="80999" autoAdjust="0"/>
  </p:normalViewPr>
  <p:slideViewPr>
    <p:cSldViewPr>
      <p:cViewPr varScale="1">
        <p:scale>
          <a:sx n="52" d="100"/>
          <a:sy n="52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8664421997757092E-2"/>
          <c:y val="5.6776556776556783E-2"/>
          <c:w val="0.63075196408529965"/>
          <c:h val="0.8351648351648356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Working Paycheck</c:v>
                </c:pt>
              </c:strCache>
            </c:strRef>
          </c:tx>
          <c:spPr>
            <a:solidFill>
              <a:schemeClr val="tx2"/>
            </a:solidFill>
            <a:ln w="744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Gross</c:v>
                </c:pt>
                <c:pt idx="1">
                  <c:v>Net*</c:v>
                </c:pt>
                <c:pt idx="2">
                  <c:v>Gross</c:v>
                </c:pt>
                <c:pt idx="3">
                  <c:v>Net*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0.75000000000000244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Group LTD Benefits</c:v>
                </c:pt>
              </c:strCache>
            </c:strRef>
          </c:tx>
          <c:spPr>
            <a:solidFill>
              <a:srgbClr val="00CCFF"/>
            </a:solidFill>
            <a:ln w="744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Gross</c:v>
                </c:pt>
                <c:pt idx="1">
                  <c:v>Net*</c:v>
                </c:pt>
                <c:pt idx="2">
                  <c:v>Gross</c:v>
                </c:pt>
                <c:pt idx="3">
                  <c:v>Net*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0.30000000000000032</c:v>
                </c:pt>
              </c:numCache>
            </c:numRef>
          </c:val>
        </c:ser>
        <c:gapWidth val="10"/>
        <c:overlap val="100"/>
        <c:axId val="104814848"/>
        <c:axId val="104816640"/>
      </c:barChart>
      <c:catAx>
        <c:axId val="104814848"/>
        <c:scaling>
          <c:orientation val="minMax"/>
        </c:scaling>
        <c:axPos val="b"/>
        <c:numFmt formatCode="General" sourceLinked="1"/>
        <c:tickLblPos val="nextTo"/>
        <c:spPr>
          <a:ln w="18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4816640"/>
        <c:crosses val="autoZero"/>
        <c:auto val="1"/>
        <c:lblAlgn val="ctr"/>
        <c:lblOffset val="100"/>
        <c:tickLblSkip val="1"/>
        <c:tickMarkSkip val="1"/>
      </c:catAx>
      <c:valAx>
        <c:axId val="104816640"/>
        <c:scaling>
          <c:orientation val="minMax"/>
          <c:max val="1"/>
        </c:scaling>
        <c:axPos val="l"/>
        <c:majorGridlines>
          <c:spPr>
            <a:ln w="1861">
              <a:solidFill>
                <a:schemeClr val="bg2">
                  <a:lumMod val="85000"/>
                </a:schemeClr>
              </a:solidFill>
              <a:prstDash val="solid"/>
            </a:ln>
          </c:spPr>
        </c:majorGridlines>
        <c:numFmt formatCode="0%" sourceLinked="0"/>
        <c:tickLblPos val="nextTo"/>
        <c:spPr>
          <a:ln w="74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4814848"/>
        <c:crosses val="autoZero"/>
        <c:crossBetween val="between"/>
        <c:majorUnit val="0.2"/>
        <c:minorUnit val="0.2"/>
      </c:valAx>
      <c:spPr>
        <a:noFill/>
        <a:ln w="7440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64B5"/>
                </a:solidFill>
              </a:defRPr>
            </a:pPr>
            <a:endParaRPr lang="en-US"/>
          </a:p>
        </c:txPr>
      </c:legendEntry>
      <c:spPr>
        <a:noFill/>
        <a:ln w="1861">
          <a:solidFill>
            <a:schemeClr val="tx1"/>
          </a:solidFill>
          <a:prstDash val="solid"/>
        </a:ln>
      </c:spPr>
    </c:legend>
    <c:plotVisOnly val="1"/>
    <c:dispBlanksAs val="gap"/>
  </c:chart>
  <c:spPr>
    <a:noFill/>
    <a:ln w="9523" cap="flat" cmpd="sng" algn="ctr">
      <a:solidFill>
        <a:srgbClr val="0093D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65" b="1" i="0" u="none" strike="noStrike" baseline="0">
          <a:solidFill>
            <a:schemeClr val="accent4">
              <a:lumMod val="10000"/>
            </a:schemeClr>
          </a:solidFill>
          <a:latin typeface="MS P????"/>
          <a:ea typeface="MS P????"/>
          <a:cs typeface="MS P????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6AC4C42-6EFF-4679-A4F3-25448CF32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18738-C8E0-4981-AE26-6AC404045C9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Comprehensive Disability Income Protection</a:t>
            </a:r>
          </a:p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Effective corporate disability solutions for benefits managers and employees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How can a company evaluate it comprehensive disability income protection needs? </a:t>
            </a:r>
          </a:p>
          <a:p>
            <a:pPr eaLnBrk="1" hangingPunct="1"/>
            <a:endParaRPr lang="en-US" dirty="0" smtClean="0">
              <a:solidFill>
                <a:schemeClr val="accent1"/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Provide existing LTD plan information to its benefits advisor, if they do not currently have that info.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Along with that, provide an up-to-date census which includes total compensation information, titles, DOB’s and genders.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With that information, the benefit advisor will be able to work with The Standard team to evaluate </a:t>
            </a:r>
            <a:br>
              <a:rPr lang="en-US" dirty="0" smtClean="0">
                <a:latin typeface="Arial" pitchFamily="34" charset="0"/>
                <a:ea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</a:rPr>
              <a:t>the many options  available for comprehensive disability income insurance protection.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D34FE-8995-4CCE-9E33-EEA2E56946B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BFA8C-A1F7-4132-93DE-14E36040F02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</a:rPr>
              <a:t>Thank you.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</a:rPr>
              <a:t>We look forward to partnering with you in the future.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DD6DB-C5A7-4E8A-ABA7-2E32186EF08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Let’s look at two questions. 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How do companies in today’s economic climate typically provide disability protection for their employees?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How might plan effectiveness be improved?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BCAD-BDDE-4C16-A730-5DFC6478710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</a:rPr>
              <a:t>Companies typically provide group long term disability coverage, LTD, for their employees. These plans are characterized by the following: 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LTD is an excellent way to provide similar benefits across the full spectrum of employees in the most cost effective way possible.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A company can select the percentage of employee income to protect, up to a defined monthly maximum 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LTD has a relatively low per employee cost, with limited premium guarantees and somewhat flexible benefit definitions.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LTD benefits are taxable when the employer takes the premium as a tax deduction, but can also be made tax free for the employees.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With LTD, a variety of compensation forms can be protected. Most commonly base salary is chosen as the insurable income. </a:t>
            </a:r>
          </a:p>
          <a:p>
            <a:pPr eaLnBrk="1" hangingPunct="1">
              <a:spcAft>
                <a:spcPct val="25000"/>
              </a:spcAft>
            </a:pPr>
            <a:endParaRPr lang="en-US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smtClean="0">
                <a:latin typeface="Arial" pitchFamily="34" charset="0"/>
                <a:ea typeface="ＭＳ Ｐゴシック"/>
              </a:rPr>
              <a:t>And, LTD has limited or no portability should the employee leave the company.  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F13CC-3CC7-488D-AF3C-A9EDBAFB874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Insures 60% of gross salary up to </a:t>
            </a:r>
            <a:br>
              <a:rPr lang="en-US" dirty="0" smtClean="0"/>
            </a:br>
            <a:r>
              <a:rPr lang="en-US" dirty="0" smtClean="0"/>
              <a:t>a specified monthly benefit maximum or “cap”.</a:t>
            </a:r>
          </a:p>
          <a:p>
            <a:pPr eaLnBrk="1" hangingPunct="1">
              <a:spcAft>
                <a:spcPct val="25000"/>
              </a:spcAft>
            </a:pPr>
            <a:endParaRPr lang="en-US" dirty="0" smtClean="0"/>
          </a:p>
          <a:p>
            <a:pPr eaLnBrk="1" hangingPunct="1">
              <a:spcAft>
                <a:spcPct val="25000"/>
              </a:spcAft>
            </a:pPr>
            <a:r>
              <a:rPr lang="en-US" dirty="0" smtClean="0">
                <a:solidFill>
                  <a:schemeClr val="tx2"/>
                </a:solidFill>
              </a:rPr>
              <a:t>High income earners usually exceed the cap and do not qualify for 60% coverage of gross salary.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ct val="25000"/>
              </a:spcAft>
            </a:pPr>
            <a:endParaRPr lang="en-US" dirty="0" smtClean="0">
              <a:solidFill>
                <a:schemeClr val="tx2"/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ＭＳ Ｐゴシック"/>
              </a:rPr>
              <a:t>Lets explore further with an example. 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FA55C-7B9C-491E-8B6F-9E94F28D055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For a highly compensated employee, such as a Chief Financial Officer, </a:t>
            </a:r>
            <a:b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</a:b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with 60% LTD coverage to a maximum monthly benefit of $10,000, the picture might look like this:</a:t>
            </a:r>
          </a:p>
          <a:p>
            <a:pPr eaLnBrk="1" hangingPunct="1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The CFO earns $300,000 year.</a:t>
            </a:r>
          </a:p>
          <a:p>
            <a:pPr eaLnBrk="1" hangingPunct="1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Under the LTD plan, the CFO would receive $10,000 a month before taxes, if totally disabled.</a:t>
            </a:r>
          </a:p>
          <a:p>
            <a:pPr eaLnBrk="1" hangingPunct="1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ＭＳ Ｐゴシック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Instead of 60% replacement, the CFO has 40% of salary protected.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Where is the 60% replacement the CFO believed was in place?</a:t>
            </a:r>
          </a:p>
          <a:p>
            <a:pPr eaLnBrk="1" hangingPunct="1"/>
            <a:endParaRPr lang="en-US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The situation</a:t>
            </a:r>
            <a:r>
              <a:rPr lang="en-US" baseline="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 becomes worse as the CFO earns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ＭＳ Ｐゴシック"/>
              </a:rPr>
              <a:t> more income.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-6350" eaLnBrk="1" hangingPunct="1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Employees who recognize their own need for additional disability insurance coverage </a:t>
            </a:r>
            <a:b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may attempt to obtain individual disability income insurance coverage on their own.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CA74A-481B-4DEB-8468-E128192954B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A092C-1A77-40E1-B2D1-9B28EC7AD43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Individual disability income insurance consists of quality, personalized coverage, characterized by the following parameters.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It is completely portable should the employee leave the company. 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Enhanced definitions and benefits are available at the discretion of the insured.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Premiums can be guaranteed never to increase. 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No benefit offsets for any other benefits, such as social security or workers’ compensation.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Fixed benefit amount which can not be lowered by the insurance carrier.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Benefit limits are</a:t>
            </a:r>
            <a:r>
              <a:rPr lang="en-US" baseline="0" dirty="0" smtClean="0">
                <a:latin typeface="Arial" pitchFamily="34" charset="0"/>
                <a:ea typeface="ＭＳ Ｐゴシック"/>
              </a:rPr>
              <a:t> based </a:t>
            </a:r>
            <a:r>
              <a:rPr lang="en-US" dirty="0" smtClean="0">
                <a:latin typeface="Arial" pitchFamily="34" charset="0"/>
                <a:ea typeface="ＭＳ Ｐゴシック"/>
              </a:rPr>
              <a:t>on most forms of company compensation.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B7C80-F5D2-4F88-A6DC-F4FB70B01ED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However, individual disability insurance can be extremely difficult to obtain, </a:t>
            </a:r>
            <a:br>
              <a:rPr lang="en-US" dirty="0" smtClean="0">
                <a:latin typeface="Arial" pitchFamily="34" charset="0"/>
                <a:ea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</a:rPr>
              <a:t>as applicants must qualify for IDI coverage both medically and financially. 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This means that  existing medical conditions and high premium costs 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can limit this option for many.</a:t>
            </a:r>
            <a:r>
              <a:rPr lang="en-US" sz="1100" dirty="0" smtClean="0">
                <a:latin typeface="Arial" pitchFamily="34" charset="0"/>
                <a:ea typeface="ＭＳ Ｐゴシック"/>
              </a:rPr>
              <a:t> </a:t>
            </a:r>
          </a:p>
          <a:p>
            <a:pPr eaLnBrk="1" hangingPunct="1"/>
            <a:endParaRPr lang="en-US" sz="1100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sz="1100" dirty="0" smtClean="0">
                <a:latin typeface="Arial" pitchFamily="34" charset="0"/>
                <a:ea typeface="ＭＳ Ｐゴシック"/>
              </a:rPr>
              <a:t>People with significant health history may not qualify for coverage,</a:t>
            </a:r>
          </a:p>
          <a:p>
            <a:pPr eaLnBrk="1" hangingPunct="1"/>
            <a:r>
              <a:rPr lang="en-US" sz="1100" dirty="0" smtClean="0">
                <a:latin typeface="Arial" pitchFamily="34" charset="0"/>
                <a:ea typeface="ＭＳ Ｐゴシック"/>
              </a:rPr>
              <a:t> or the coverage they made available to them could be cost prohibitive. </a:t>
            </a:r>
          </a:p>
          <a:p>
            <a:pPr eaLnBrk="1" hangingPunct="1"/>
            <a:endParaRPr lang="en-US" sz="1100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sz="1100" dirty="0" smtClean="0">
                <a:latin typeface="Arial" pitchFamily="34" charset="0"/>
                <a:ea typeface="ＭＳ Ｐゴシック"/>
              </a:rPr>
              <a:t>So how can employers and employees best tackle the disability insurance protection?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083F8-BEB6-43B5-BEF7-B9A5FC1ECB0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Comprehensive disability income protection combines the best of both LTD and IDI, and is packaged together to address some of the typical shortfalls in either coverage. 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Comprehensive disability income protection provides a complete disability insurance protection plan, combining both Group LTD coverage with Individual DI protection.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Coverage under a Comprehensive disability income protection plan is on a Guarantee Issue basis, with no medical underwriting and limited enrollment forms.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</a:rPr>
              <a:t>Offers and designs are extended to a specific class or group of employees determined by the company.</a:t>
            </a: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Documents and Settings\vthomson\Desktop\office people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600200"/>
            <a:ext cx="6934200" cy="479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227013" y="6434138"/>
            <a:ext cx="17065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sz="100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15084PPT</a:t>
            </a:r>
            <a:r>
              <a:rPr lang="en-US" sz="1000" baseline="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US" sz="100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DI 301 (3/10</a:t>
            </a:r>
            <a:r>
              <a:rPr lang="en-US" sz="1000" dirty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)</a:t>
            </a:r>
          </a:p>
          <a:p>
            <a:pPr algn="l">
              <a:defRPr/>
            </a:pPr>
            <a:r>
              <a:rPr lang="en-US" sz="800" dirty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©2010 Standard Insurance Company</a:t>
            </a:r>
          </a:p>
        </p:txBody>
      </p:sp>
      <p:pic>
        <p:nvPicPr>
          <p:cNvPr id="4" name="Picture 7" descr="TS_bmk_sm_2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2400" y="5937250"/>
            <a:ext cx="1066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10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7013" y="6434138"/>
            <a:ext cx="17065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sz="100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15084PPT</a:t>
            </a:r>
            <a:r>
              <a:rPr lang="en-US" sz="1000" baseline="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US" sz="100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DI 301</a:t>
            </a:r>
            <a:r>
              <a:rPr lang="en-US" sz="1000" baseline="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 </a:t>
            </a:r>
            <a:r>
              <a:rPr lang="en-US" sz="1000" dirty="0" smtClean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(3/10</a:t>
            </a:r>
            <a:r>
              <a:rPr lang="en-US" sz="1000" dirty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)</a:t>
            </a:r>
          </a:p>
          <a:p>
            <a:pPr algn="l">
              <a:defRPr/>
            </a:pPr>
            <a:r>
              <a:rPr lang="en-US" sz="800" dirty="0">
                <a:solidFill>
                  <a:srgbClr val="064E94"/>
                </a:solidFill>
                <a:latin typeface="Arial" charset="0"/>
                <a:ea typeface="ＭＳ Ｐゴシック" pitchFamily="1" charset="-128"/>
                <a:cs typeface="+mn-cs"/>
              </a:rPr>
              <a:t>©2010 Standard Insurance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6" r:id="rId2"/>
    <p:sldLayoutId id="2147483767" r:id="rId3"/>
    <p:sldLayoutId id="2147483768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64E94"/>
          </a:solidFill>
          <a:latin typeface="Arial" charset="0"/>
          <a:ea typeface="ＭＳ Ｐゴシック" pitchFamily="1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64E94"/>
          </a:solidFill>
          <a:latin typeface="+mn-lt"/>
          <a:ea typeface="+mn-ea"/>
          <a:cs typeface="ＭＳ Ｐゴシック"/>
        </a:defRPr>
      </a:lvl1pPr>
      <a:lvl2pPr marL="458788" indent="-1714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0093D1"/>
          </a:solidFill>
          <a:latin typeface="+mn-lt"/>
          <a:ea typeface="+mn-ea"/>
          <a:cs typeface="ＭＳ Ｐゴシック"/>
        </a:defRPr>
      </a:lvl2pPr>
      <a:lvl3pPr marL="917575" indent="-173038" algn="l" rtl="0" eaLnBrk="0" fontAlgn="base" hangingPunct="0">
        <a:spcBef>
          <a:spcPct val="20000"/>
        </a:spcBef>
        <a:spcAft>
          <a:spcPct val="0"/>
        </a:spcAft>
        <a:buFont typeface="Times" charset="0"/>
        <a:defRPr>
          <a:solidFill>
            <a:srgbClr val="0093D1"/>
          </a:solidFill>
          <a:latin typeface="+mn-lt"/>
          <a:ea typeface="+mn-ea"/>
          <a:cs typeface="ＭＳ Ｐゴシック"/>
        </a:defRPr>
      </a:lvl3pPr>
      <a:lvl4pPr marL="1373188" indent="-173038" algn="l" rtl="0" eaLnBrk="0" fontAlgn="base" hangingPunct="0">
        <a:spcBef>
          <a:spcPct val="20000"/>
        </a:spcBef>
        <a:spcAft>
          <a:spcPct val="0"/>
        </a:spcAft>
        <a:buFont typeface="Times" charset="0"/>
        <a:defRPr sz="1600">
          <a:solidFill>
            <a:srgbClr val="0093D1"/>
          </a:solidFill>
          <a:latin typeface="+mn-lt"/>
          <a:ea typeface="+mn-ea"/>
          <a:cs typeface="ＭＳ Ｐゴシック"/>
        </a:defRPr>
      </a:lvl4pPr>
      <a:lvl5pPr marL="1660525" indent="-173038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93D1"/>
          </a:solidFill>
          <a:latin typeface="+mn-lt"/>
          <a:ea typeface="+mn-ea"/>
          <a:cs typeface="ＭＳ Ｐゴシック"/>
        </a:defRPr>
      </a:lvl5pPr>
      <a:lvl6pPr marL="2117725" indent="-173038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93D1"/>
          </a:solidFill>
          <a:latin typeface="+mn-lt"/>
          <a:ea typeface="+mn-ea"/>
        </a:defRPr>
      </a:lvl6pPr>
      <a:lvl7pPr marL="2574925" indent="-173038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93D1"/>
          </a:solidFill>
          <a:latin typeface="+mn-lt"/>
          <a:ea typeface="+mn-ea"/>
        </a:defRPr>
      </a:lvl7pPr>
      <a:lvl8pPr marL="3032125" indent="-173038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93D1"/>
          </a:solidFill>
          <a:latin typeface="+mn-lt"/>
          <a:ea typeface="+mn-ea"/>
        </a:defRPr>
      </a:lvl8pPr>
      <a:lvl9pPr marL="3489325" indent="-173038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93D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7175" y="381000"/>
            <a:ext cx="7772400" cy="5334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dirty="0" smtClean="0"/>
              <a:t>DI 301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8925" y="863600"/>
            <a:ext cx="8702675" cy="11938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rgbClr val="0093D1"/>
                </a:solidFill>
              </a:rPr>
              <a:t>Effective corporate disability </a:t>
            </a:r>
            <a:r>
              <a:rPr lang="en-US" dirty="0" smtClean="0">
                <a:solidFill>
                  <a:srgbClr val="0064B5"/>
                </a:solidFill>
              </a:rPr>
              <a:t>insurance</a:t>
            </a:r>
            <a:r>
              <a:rPr lang="en-US" dirty="0" smtClean="0">
                <a:solidFill>
                  <a:srgbClr val="0093D1"/>
                </a:solidFill>
              </a:rPr>
              <a:t> solutions for </a:t>
            </a:r>
            <a:br>
              <a:rPr lang="en-US" dirty="0" smtClean="0">
                <a:solidFill>
                  <a:srgbClr val="0093D1"/>
                </a:solidFill>
              </a:rPr>
            </a:br>
            <a:r>
              <a:rPr lang="en-US" dirty="0" smtClean="0">
                <a:solidFill>
                  <a:srgbClr val="0093D1"/>
                </a:solidFill>
              </a:rPr>
              <a:t>benefits managers and employees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3040" y="6019800"/>
            <a:ext cx="4565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For producer use only. Not for use with consumers.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How can a company evaluate its comprehensive disability income protection needs?</a:t>
            </a:r>
            <a:r>
              <a:rPr lang="en-US" sz="2400" smtClean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28956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Provide existing LTD plan information to its benefits advisor.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Provide an up-to-date census with total compensation information, titles, DOB’s and genders.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4453" name="Picture 5" descr="man woman tan s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1447800"/>
            <a:ext cx="5045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8600" y="5608638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93D1"/>
                </a:solidFill>
              </a:rPr>
              <a:t>For costs and details of coverage, including exclusions, reductions or limitations and the terms under which a policy may be continued in force, contact  your insurance representative or Standard Insurance Company </a:t>
            </a:r>
            <a:r>
              <a:rPr lang="en-US" sz="1200">
                <a:solidFill>
                  <a:srgbClr val="0093D1"/>
                </a:solidFill>
              </a:rPr>
              <a:t>at </a:t>
            </a:r>
            <a:r>
              <a:rPr lang="en-US" sz="1200" smtClean="0">
                <a:solidFill>
                  <a:srgbClr val="0093D1"/>
                </a:solidFill>
              </a:rPr>
              <a:t>1100 </a:t>
            </a:r>
            <a:r>
              <a:rPr lang="en-US" sz="1200" dirty="0">
                <a:solidFill>
                  <a:srgbClr val="0093D1"/>
                </a:solidFill>
              </a:rPr>
              <a:t>Sixth Avenue, Portland, OR 97204, 800.247.6888.</a:t>
            </a:r>
          </a:p>
        </p:txBody>
      </p:sp>
      <p:pic>
        <p:nvPicPr>
          <p:cNvPr id="1028" name="Picture 4" descr="S:\graphics\For-Designers\The Standard Brand Identity\2009 Logos\Brand mark\TS_bmk_large\TS_bmk_lg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172200" cy="399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tea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1066800"/>
            <a:ext cx="5863824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Disability insurance protection today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27432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How do companies typically provide protection for their employees?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How might plan effectiveness be improved?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 long term disability coverage (LTD)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124200" cy="48006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Similar benefits across the full spectrum of employees in the most cost effective way possible.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Choice of percentage of employee income to protect, up to a defined monthly maximum.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Low cost per employee.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Limited premium guarantees.</a:t>
            </a:r>
          </a:p>
          <a:p>
            <a:pPr eaLnBrk="1" hangingPunct="1">
              <a:spcAft>
                <a:spcPct val="25000"/>
              </a:spcAft>
            </a:pPr>
            <a:endParaRPr lang="en-US" dirty="0" smtClean="0"/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7" name="Picture 3" descr="C:\Documents and Settings\vthomson\Desktop\family 2.jpg"/>
          <p:cNvPicPr>
            <a:picLocks noChangeAspect="1" noChangeArrowheads="1"/>
          </p:cNvPicPr>
          <p:nvPr/>
        </p:nvPicPr>
        <p:blipFill>
          <a:blip r:embed="rId3" cstate="screen"/>
          <a:srcRect t="1695" b="3390"/>
          <a:stretch>
            <a:fillRect/>
          </a:stretch>
        </p:blipFill>
        <p:spPr bwMode="auto">
          <a:xfrm>
            <a:off x="3429000" y="1371600"/>
            <a:ext cx="53340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commonly purchased LTD plan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8956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Provides </a:t>
            </a:r>
            <a:r>
              <a:rPr lang="en-US" dirty="0" smtClean="0">
                <a:solidFill>
                  <a:srgbClr val="0064B5"/>
                </a:solidFill>
              </a:rPr>
              <a:t>benefits for up to 60% of gross salary subject to a specified monthly benefit maximum or “cap”.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 smtClean="0">
                <a:solidFill>
                  <a:srgbClr val="0064B5"/>
                </a:solidFill>
              </a:rPr>
              <a:t>High income earners usually exceed the cap and do not qualify for coverage representing 60% of gross salary.</a:t>
            </a:r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vthomson\Desktop\family.jpg"/>
          <p:cNvPicPr>
            <a:picLocks noChangeAspect="1" noChangeArrowheads="1"/>
          </p:cNvPicPr>
          <p:nvPr/>
        </p:nvPicPr>
        <p:blipFill>
          <a:blip r:embed="rId3" cstate="screen"/>
          <a:srcRect l="1185" t="4936" r="3469" b="3745"/>
          <a:stretch>
            <a:fillRect/>
          </a:stretch>
        </p:blipFill>
        <p:spPr bwMode="auto">
          <a:xfrm rot="502998">
            <a:off x="3406694" y="1435989"/>
            <a:ext cx="5376992" cy="4073214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 CFO earns $300,000 a year.</a:t>
            </a:r>
          </a:p>
          <a:p>
            <a:pPr eaLnBrk="1" hangingPunct="1"/>
            <a:r>
              <a:rPr lang="en-US" dirty="0" smtClean="0"/>
              <a:t>Under the LTD plan, the CFO would receive $10,000 a month before taxes, if totally disabled.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Chief Financial Officer </a:t>
            </a:r>
            <a:br>
              <a:rPr lang="en-US" dirty="0" smtClean="0">
                <a:solidFill>
                  <a:srgbClr val="0064B5"/>
                </a:solidFill>
              </a:rPr>
            </a:br>
            <a:r>
              <a:rPr lang="en-US" sz="2000" dirty="0" smtClean="0">
                <a:solidFill>
                  <a:srgbClr val="0093D1"/>
                </a:solidFill>
              </a:rPr>
              <a:t>60% LTD coverage to $10,000 </a:t>
            </a:r>
            <a:r>
              <a:rPr lang="en-US" sz="2000" dirty="0" smtClean="0">
                <a:solidFill>
                  <a:srgbClr val="0064B5"/>
                </a:solidFill>
              </a:rPr>
              <a:t>maximum benefit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581400" y="2895600"/>
          <a:ext cx="5562600" cy="31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2743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064E94"/>
                </a:solidFill>
              </a:rPr>
              <a:t>Instead of 60% replacement, the CFO has 40% of salary </a:t>
            </a:r>
            <a:r>
              <a:rPr lang="en-US" sz="2000" dirty="0" smtClean="0">
                <a:solidFill>
                  <a:srgbClr val="064E94"/>
                </a:solidFill>
              </a:rPr>
              <a:t>protected.</a:t>
            </a: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rgbClr val="064E94"/>
                </a:solidFill>
              </a:rPr>
              <a:t>The situation becomes worse as the CFO earns more income.</a:t>
            </a:r>
            <a:endParaRPr lang="en-US" sz="2000" dirty="0">
              <a:solidFill>
                <a:srgbClr val="064E94"/>
              </a:solidFill>
            </a:endParaRPr>
          </a:p>
          <a:p>
            <a:pPr algn="l"/>
            <a:endParaRPr lang="en-US" sz="2000" dirty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1000" y="5867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64B5"/>
                </a:solidFill>
              </a:rPr>
              <a:t>* </a:t>
            </a:r>
            <a:r>
              <a:rPr lang="en-US" sz="1200" dirty="0">
                <a:solidFill>
                  <a:srgbClr val="0093D1"/>
                </a:solidFill>
              </a:rPr>
              <a:t>Assuming LTD benefits are taxable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2438400" cy="4114800"/>
          </a:xfrm>
        </p:spPr>
        <p:txBody>
          <a:bodyPr/>
          <a:lstStyle/>
          <a:p>
            <a:pPr indent="-6350" eaLnBrk="1" hangingPunct="1">
              <a:spcAft>
                <a:spcPct val="25000"/>
              </a:spcAft>
              <a:buFontTx/>
              <a:buNone/>
            </a:pPr>
            <a:r>
              <a:rPr lang="en-US" dirty="0" smtClean="0"/>
              <a:t>Employees who recognize their own </a:t>
            </a:r>
            <a:r>
              <a:rPr lang="en-US" dirty="0" smtClean="0">
                <a:solidFill>
                  <a:srgbClr val="0064B5"/>
                </a:solidFill>
              </a:rPr>
              <a:t>need for additional disability insurance coverage </a:t>
            </a:r>
            <a:r>
              <a:rPr lang="en-US" dirty="0" smtClean="0"/>
              <a:t>may attempt to obtain individual disability income insurance coverage on their own.</a:t>
            </a:r>
          </a:p>
          <a:p>
            <a:pPr indent="-6350"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1445" name="Picture 5" descr="man-woman-laptop"/>
          <p:cNvPicPr>
            <a:picLocks noChangeAspect="1" noChangeArrowheads="1"/>
          </p:cNvPicPr>
          <p:nvPr/>
        </p:nvPicPr>
        <p:blipFill>
          <a:blip r:embed="rId3" cstate="screen"/>
          <a:srcRect b="2149"/>
          <a:stretch>
            <a:fillRect/>
          </a:stretch>
        </p:blipFill>
        <p:spPr bwMode="auto">
          <a:xfrm rot="-163420">
            <a:off x="2969413" y="1219257"/>
            <a:ext cx="5722938" cy="4574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81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4B5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Individual Disability Income Insurance (IDI)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4B5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93D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Disability Income Insurance (IDI)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26670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Completely portable.</a:t>
            </a:r>
          </a:p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Enhanced definitions and benefits are available.</a:t>
            </a:r>
          </a:p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Premiums can be guaranteed. </a:t>
            </a:r>
          </a:p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No benefit offsets for other coverage.</a:t>
            </a:r>
          </a:p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Fixed benefit amount.</a:t>
            </a:r>
          </a:p>
          <a:p>
            <a:pPr eaLnBrk="1" hangingPunct="1"/>
            <a:r>
              <a:rPr lang="en-US" dirty="0" smtClean="0">
                <a:solidFill>
                  <a:srgbClr val="0064B5"/>
                </a:solidFill>
              </a:rPr>
              <a:t>Benefit limits based on most forms of company compensation.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64B5"/>
                </a:solidFill>
              </a:rPr>
              <a:t>* So long as the premiums are paid on time.</a:t>
            </a:r>
            <a:r>
              <a:rPr lang="en-US" dirty="0"/>
              <a:t>.</a:t>
            </a:r>
          </a:p>
        </p:txBody>
      </p:sp>
      <p:pic>
        <p:nvPicPr>
          <p:cNvPr id="7" name="Picture 5" descr="man-woman-laptop"/>
          <p:cNvPicPr>
            <a:picLocks noChangeAspect="1" noChangeArrowheads="1"/>
          </p:cNvPicPr>
          <p:nvPr/>
        </p:nvPicPr>
        <p:blipFill>
          <a:blip r:embed="rId3" cstate="screen"/>
          <a:srcRect b="2149"/>
          <a:stretch>
            <a:fillRect/>
          </a:stretch>
        </p:blipFill>
        <p:spPr bwMode="auto">
          <a:xfrm rot="-163420">
            <a:off x="2969413" y="1219257"/>
            <a:ext cx="5722938" cy="4574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IDI policies (cont’d)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25908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Applicants must qualify for IDI coverage both medically and financially</a:t>
            </a:r>
          </a:p>
          <a:p>
            <a:pPr eaLnBrk="1" hangingPunct="1"/>
            <a:r>
              <a:rPr lang="en-US" dirty="0" smtClean="0"/>
              <a:t>Existing </a:t>
            </a:r>
            <a:r>
              <a:rPr lang="en-US" dirty="0" smtClean="0">
                <a:solidFill>
                  <a:srgbClr val="0064B5"/>
                </a:solidFill>
              </a:rPr>
              <a:t>medical conditions, and the possibility of higher premium costs may limit this option for many applicants.</a:t>
            </a:r>
            <a:r>
              <a:rPr lang="en-US" sz="1800" dirty="0" smtClean="0">
                <a:solidFill>
                  <a:srgbClr val="0064B5"/>
                </a:solidFill>
              </a:rPr>
              <a:t> </a:t>
            </a:r>
          </a:p>
        </p:txBody>
      </p:sp>
      <p:pic>
        <p:nvPicPr>
          <p:cNvPr id="6" name="Picture 5" descr="man-woman-laptop"/>
          <p:cNvPicPr>
            <a:picLocks noChangeAspect="1" noChangeArrowheads="1"/>
          </p:cNvPicPr>
          <p:nvPr/>
        </p:nvPicPr>
        <p:blipFill>
          <a:blip r:embed="rId3" cstate="screen"/>
          <a:srcRect b="2149"/>
          <a:stretch>
            <a:fillRect/>
          </a:stretch>
        </p:blipFill>
        <p:spPr bwMode="auto">
          <a:xfrm rot="-163420">
            <a:off x="2969413" y="1219257"/>
            <a:ext cx="5722938" cy="4574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Comprehensive disability income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2819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Provides </a:t>
            </a:r>
            <a:r>
              <a:rPr lang="en-US" dirty="0" smtClean="0">
                <a:solidFill>
                  <a:srgbClr val="0064B5"/>
                </a:solidFill>
              </a:rPr>
              <a:t>comprehensive </a:t>
            </a:r>
            <a:r>
              <a:rPr lang="en-US" dirty="0" smtClean="0"/>
              <a:t>disability income insurance protection, combining group LTD with IDI.</a:t>
            </a:r>
          </a:p>
          <a:p>
            <a:pPr eaLnBrk="1" hangingPunct="1"/>
            <a:r>
              <a:rPr lang="en-US" dirty="0" smtClean="0"/>
              <a:t>Guarantee Issue</a:t>
            </a:r>
          </a:p>
          <a:p>
            <a:pPr lvl="1" eaLnBrk="1" hangingPunct="1"/>
            <a:r>
              <a:rPr lang="en-US" dirty="0" smtClean="0"/>
              <a:t>With no medical underwriting</a:t>
            </a:r>
          </a:p>
          <a:p>
            <a:pPr lvl="1" eaLnBrk="1" hangingPunct="1"/>
            <a:r>
              <a:rPr lang="en-US" dirty="0" smtClean="0"/>
              <a:t>Discounted rates</a:t>
            </a:r>
          </a:p>
          <a:p>
            <a:pPr lvl="1" eaLnBrk="1" hangingPunct="1"/>
            <a:r>
              <a:rPr lang="en-US" dirty="0" smtClean="0"/>
              <a:t>Limited enrollment forms.</a:t>
            </a:r>
            <a:endParaRPr lang="en-US" sz="1800" dirty="0" smtClean="0"/>
          </a:p>
          <a:p>
            <a:pPr eaLnBrk="1" hangingPunct="1"/>
            <a:r>
              <a:rPr lang="en-US" dirty="0" smtClean="0"/>
              <a:t>Extended to a specific class or group of employees.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6" name="Picture 5" descr="man-woman-laptop"/>
          <p:cNvPicPr>
            <a:picLocks noChangeAspect="1" noChangeArrowheads="1"/>
          </p:cNvPicPr>
          <p:nvPr/>
        </p:nvPicPr>
        <p:blipFill>
          <a:blip r:embed="rId3" cstate="screen"/>
          <a:srcRect b="2149"/>
          <a:stretch>
            <a:fillRect/>
          </a:stretch>
        </p:blipFill>
        <p:spPr bwMode="auto">
          <a:xfrm rot="-163420">
            <a:off x="2969413" y="1219257"/>
            <a:ext cx="5722938" cy="4574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 301&amp;quot;&quot;/&gt;&lt;property id=&quot;20307&quot; value=&quot;256&quot;/&gt;&lt;/object&gt;&lt;object type=&quot;3&quot; unique_id=&quot;10009&quot;&gt;&lt;property id=&quot;20148&quot; value=&quot;5&quot;/&gt;&lt;property id=&quot;20300&quot; value=&quot;Slide 2 - &amp;quot;Disability insurance protection today&amp;quot;&quot;/&gt;&lt;property id=&quot;20307&quot; value=&quot;271&quot;/&gt;&lt;/object&gt;&lt;object type=&quot;3&quot; unique_id=&quot;10010&quot;&gt;&lt;property id=&quot;20148&quot; value=&quot;5&quot;/&gt;&lt;property id=&quot;20300&quot; value=&quot;Slide 3 - &amp;quot;Group long term disability coverage (LTD)&amp;quot;&quot;/&gt;&lt;property id=&quot;20307&quot; value=&quot;265&quot;/&gt;&lt;/object&gt;&lt;object type=&quot;3&quot; unique_id=&quot;10011&quot;&gt;&lt;property id=&quot;20148&quot; value=&quot;5&quot;/&gt;&lt;property id=&quot;20300&quot; value=&quot;Slide 4 - &amp;quot;The most commonly purchased LTD plan&amp;quot;&quot;/&gt;&lt;property id=&quot;20307&quot; value=&quot;264&quot;/&gt;&lt;/object&gt;&lt;object type=&quot;3&quot; unique_id=&quot;10017&quot;&gt;&lt;property id=&quot;20148&quot; value=&quot;5&quot;/&gt;&lt;property id=&quot;20300&quot; value=&quot;Slide 6 - &amp;quot;&amp;#x0D;&amp;#x0A;&amp;quot;&quot;/&gt;&lt;property id=&quot;20307&quot; value=&quot;263&quot;/&gt;&lt;/object&gt;&lt;object type=&quot;3&quot; unique_id=&quot;10018&quot;&gt;&lt;property id=&quot;20148&quot; value=&quot;5&quot;/&gt;&lt;property id=&quot;20300&quot; value=&quot;Slide 7 - &amp;quot;Individual Disability Income Insurance (IDI)&amp;quot;&quot;/&gt;&lt;property id=&quot;20307&quot; value=&quot;273&quot;/&gt;&lt;/object&gt;&lt;object type=&quot;3&quot; unique_id=&quot;10019&quot;&gt;&lt;property id=&quot;20148&quot; value=&quot;5&quot;/&gt;&lt;property id=&quot;20300&quot; value=&quot;Slide 9 - &amp;quot;Comprehensive disability income protection&amp;quot;&quot;/&gt;&lt;property id=&quot;20307&quot; value=&quot;257&quot;/&gt;&lt;/object&gt;&lt;object type=&quot;3&quot; unique_id=&quot;10026&quot;&gt;&lt;property id=&quot;20148&quot; value=&quot;5&quot;/&gt;&lt;property id=&quot;20300&quot; value=&quot;Slide 10 - &amp;quot;How can a company evaluate its comprehensive disability income protection needs? &amp;quot;&quot;/&gt;&lt;property id=&quot;20307&quot; value=&quot;286&quot;/&gt;&lt;/object&gt;&lt;object type=&quot;3&quot; unique_id=&quot;27260&quot;&gt;&lt;property id=&quot;20148&quot; value=&quot;5&quot;/&gt;&lt;property id=&quot;20300&quot; value=&quot;Slide 11&quot;/&gt;&lt;property id=&quot;20307&quot; value=&quot;287&quot;/&gt;&lt;/object&gt;&lt;object type=&quot;3&quot; unique_id=&quot;27415&quot;&gt;&lt;property id=&quot;20148&quot; value=&quot;5&quot;/&gt;&lt;property id=&quot;20300&quot; value=&quot;Slide 8 - &amp;quot;IDI policies (cont’d)&amp;quot;&quot;/&gt;&lt;property id=&quot;20307&quot; value=&quot;288&quot;/&gt;&lt;/object&gt;&lt;object type=&quot;3&quot; unique_id=&quot;27803&quot;&gt;&lt;property id=&quot;20148&quot; value=&quot;5&quot;/&gt;&lt;property id=&quot;20300&quot; value=&quot;Slide 5 - &amp;quot;Chief Financial Officer &amp;#x0D;&amp;#x0A;60% LTD coverage to $10,000 maximum benefit&amp;quot;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rand_Template_PPT_SIC">
  <a:themeElements>
    <a:clrScheme name="Brand_Template_PPT_SIC 13">
      <a:dk1>
        <a:srgbClr val="FFFFFF"/>
      </a:dk1>
      <a:lt1>
        <a:srgbClr val="FFFFFF"/>
      </a:lt1>
      <a:dk2>
        <a:srgbClr val="064E94"/>
      </a:dk2>
      <a:lt2>
        <a:srgbClr val="FFFFFF"/>
      </a:lt2>
      <a:accent1>
        <a:srgbClr val="064E94"/>
      </a:accent1>
      <a:accent2>
        <a:srgbClr val="54B948"/>
      </a:accent2>
      <a:accent3>
        <a:srgbClr val="FFFFFF"/>
      </a:accent3>
      <a:accent4>
        <a:srgbClr val="DADADA"/>
      </a:accent4>
      <a:accent5>
        <a:srgbClr val="AAB2C8"/>
      </a:accent5>
      <a:accent6>
        <a:srgbClr val="4BA740"/>
      </a:accent6>
      <a:hlink>
        <a:srgbClr val="B0B7BB"/>
      </a:hlink>
      <a:folHlink>
        <a:srgbClr val="808080"/>
      </a:folHlink>
    </a:clrScheme>
    <a:fontScheme name="Brand_Template_PPT_SI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rand_Template_PPT_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_Template_PPT_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_Template_PPT_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_Template_PPT_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_Template_PPT_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_Template_PPT_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_Template_PPT_SIC 13">
        <a:dk1>
          <a:srgbClr val="FFFFFF"/>
        </a:dk1>
        <a:lt1>
          <a:srgbClr val="FFFFFF"/>
        </a:lt1>
        <a:dk2>
          <a:srgbClr val="064E94"/>
        </a:dk2>
        <a:lt2>
          <a:srgbClr val="FFFFFF"/>
        </a:lt2>
        <a:accent1>
          <a:srgbClr val="064E94"/>
        </a:accent1>
        <a:accent2>
          <a:srgbClr val="54B948"/>
        </a:accent2>
        <a:accent3>
          <a:srgbClr val="FFFFFF"/>
        </a:accent3>
        <a:accent4>
          <a:srgbClr val="DADADA"/>
        </a:accent4>
        <a:accent5>
          <a:srgbClr val="AAB2C8"/>
        </a:accent5>
        <a:accent6>
          <a:srgbClr val="4BA740"/>
        </a:accent6>
        <a:hlink>
          <a:srgbClr val="B0B7B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950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Times</vt:lpstr>
      <vt:lpstr>Brand_Template_PPT_SIC</vt:lpstr>
      <vt:lpstr>DI 301</vt:lpstr>
      <vt:lpstr>Disability insurance protection today</vt:lpstr>
      <vt:lpstr>Group long term disability coverage (LTD)</vt:lpstr>
      <vt:lpstr>The most commonly purchased LTD plan</vt:lpstr>
      <vt:lpstr>Chief Financial Officer  60% LTD coverage to $10,000 maximum benefit</vt:lpstr>
      <vt:lpstr> </vt:lpstr>
      <vt:lpstr>Individual Disability Income Insurance (IDI)</vt:lpstr>
      <vt:lpstr>IDI policies (cont’d)</vt:lpstr>
      <vt:lpstr>Comprehensive disability income protection</vt:lpstr>
      <vt:lpstr>How can a company evaluate its comprehensive disability income protection needs? </vt:lpstr>
      <vt:lpstr>Slide 11</vt:lpstr>
    </vt:vector>
  </TitlesOfParts>
  <Company>Standard Insurance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dboggs</dc:creator>
  <cp:lastModifiedBy>Jack Schmitz</cp:lastModifiedBy>
  <cp:revision>301</cp:revision>
  <dcterms:created xsi:type="dcterms:W3CDTF">2009-05-06T20:29:44Z</dcterms:created>
  <dcterms:modified xsi:type="dcterms:W3CDTF">2010-04-07T21:13:26Z</dcterms:modified>
</cp:coreProperties>
</file>